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5"/>
  </p:notesMasterIdLst>
  <p:sldIdLst>
    <p:sldId id="256" r:id="rId2"/>
    <p:sldId id="290" r:id="rId3"/>
    <p:sldId id="279" r:id="rId4"/>
    <p:sldId id="270" r:id="rId5"/>
    <p:sldId id="283" r:id="rId6"/>
    <p:sldId id="277" r:id="rId7"/>
    <p:sldId id="258" r:id="rId8"/>
    <p:sldId id="284" r:id="rId9"/>
    <p:sldId id="285" r:id="rId10"/>
    <p:sldId id="281" r:id="rId11"/>
    <p:sldId id="282" r:id="rId12"/>
    <p:sldId id="291" r:id="rId13"/>
    <p:sldId id="286" r:id="rId14"/>
    <p:sldId id="288" r:id="rId15"/>
    <p:sldId id="294" r:id="rId16"/>
    <p:sldId id="297" r:id="rId17"/>
    <p:sldId id="298" r:id="rId18"/>
    <p:sldId id="299" r:id="rId19"/>
    <p:sldId id="293" r:id="rId20"/>
    <p:sldId id="295" r:id="rId21"/>
    <p:sldId id="296" r:id="rId22"/>
    <p:sldId id="300" r:id="rId23"/>
    <p:sldId id="30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9" autoAdjust="0"/>
    <p:restoredTop sz="75954" autoAdjust="0"/>
  </p:normalViewPr>
  <p:slideViewPr>
    <p:cSldViewPr snapToGrid="0">
      <p:cViewPr varScale="1">
        <p:scale>
          <a:sx n="54" d="100"/>
          <a:sy n="54" d="100"/>
        </p:scale>
        <p:origin x="118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5821A-0E1F-496B-9497-74454B00AD1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3F09-9E5C-497B-81FF-AB20472AEE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79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JQB3B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$16..$23:($s0-$s7)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，在過程調用過程中需要保留（被調用者保存和恢復，還包括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提供了臨時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和保存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，這樣就減少了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溢出（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spilling,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即將不常用的變量放到記憶體的過程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編譯器在編譯一個葉（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過程（不調用其它過程的過程）的時候，總是在臨時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分配完了才使用需要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原文網址：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https://read01.com/JQB3B.html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31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Link :http://mypaper.pchome.com.tw/zerojudge/post/1324165561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24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Link :http://mypaper.pchome.com.tw/zerojudge/post/1324165561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62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3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5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154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14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43F09-9E5C-497B-81FF-AB20472AEE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78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19C5-59CE-402B-9E0B-A230B715FDA1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0672-9267-42DE-8EBD-91267C529A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61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47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59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19C5-59CE-402B-9E0B-A230B715FDA1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57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19C5-59CE-402B-9E0B-A230B715FDA1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34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19C5-59CE-402B-9E0B-A230B715FDA1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8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57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42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3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14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E901B-C6B2-4F99-AC7B-653F8B25C94C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23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E19C5-59CE-402B-9E0B-A230B715FDA1}" type="datetimeFigureOut">
              <a:rPr lang="zh-TW" altLang="en-US" smtClean="0"/>
              <a:t>2018/10/19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>
          <a:xfrm>
            <a:off x="10714670" y="6356350"/>
            <a:ext cx="32316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88888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1" name="矩形 7"/>
          <p:cNvSpPr/>
          <p:nvPr userDrawn="1"/>
        </p:nvSpPr>
        <p:spPr>
          <a:xfrm rot="16200000">
            <a:off x="5917907" y="-5948398"/>
            <a:ext cx="620688" cy="1249242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1394F0">
                  <a:alpha val="63000"/>
                </a:srgbClr>
              </a:gs>
              <a:gs pos="100000">
                <a:srgbClr val="0A84DC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圖片 8" descr="圖片 8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10763431" y="70833"/>
            <a:ext cx="1322833" cy="191414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7"/>
          <p:cNvSpPr/>
          <p:nvPr userDrawn="1"/>
        </p:nvSpPr>
        <p:spPr>
          <a:xfrm rot="16200000">
            <a:off x="5844730" y="741543"/>
            <a:ext cx="620688" cy="1249242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1394F0">
                  <a:alpha val="63000"/>
                </a:srgbClr>
              </a:gs>
              <a:gs pos="100000">
                <a:srgbClr val="0A84DC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28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.com/company/higher_ed/modelsim-student-edition" TargetMode="External"/><Relationship Id="rId2" Type="http://schemas.openxmlformats.org/officeDocument/2006/relationships/hyperlink" Target="http://courses.missouristate.edu/kenvollmar/mars/download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 </a:t>
            </a:r>
            <a:r>
              <a:rPr lang="zh-TW" altLang="en-US" sz="6600" dirty="0"/>
              <a:t>安裝</a:t>
            </a:r>
            <a:r>
              <a:rPr lang="zh-TW" altLang="zh-TW" sz="6600" dirty="0"/>
              <a:t>教學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3952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160366E-7D9E-451F-8161-21105C82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2" y="2563596"/>
            <a:ext cx="3611930" cy="5845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常用功能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7CFA13E-BD85-49C6-8959-9011581F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65" r="12407" b="-1"/>
          <a:stretch/>
        </p:blipFill>
        <p:spPr>
          <a:xfrm>
            <a:off x="2238540" y="1563523"/>
            <a:ext cx="386250" cy="3654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3D2E3A4-B457-4D9A-BBE6-AA115C657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" t="11637" r="83371" b="11636"/>
          <a:stretch/>
        </p:blipFill>
        <p:spPr>
          <a:xfrm>
            <a:off x="5616298" y="1549750"/>
            <a:ext cx="312615" cy="3654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608422B-D351-45D4-93F9-ABB147BDAE57}"/>
              </a:ext>
            </a:extLst>
          </p:cNvPr>
          <p:cNvSpPr/>
          <p:nvPr/>
        </p:nvSpPr>
        <p:spPr>
          <a:xfrm>
            <a:off x="4861170" y="2547816"/>
            <a:ext cx="507999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2ACF23C-2544-47BD-ABCA-C789B1A291CC}"/>
              </a:ext>
            </a:extLst>
          </p:cNvPr>
          <p:cNvSpPr/>
          <p:nvPr/>
        </p:nvSpPr>
        <p:spPr>
          <a:xfrm>
            <a:off x="5423877" y="2547816"/>
            <a:ext cx="485632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4218EE0-C258-4984-977D-60A64C3305BB}"/>
              </a:ext>
            </a:extLst>
          </p:cNvPr>
          <p:cNvSpPr/>
          <p:nvPr/>
        </p:nvSpPr>
        <p:spPr>
          <a:xfrm>
            <a:off x="6905782" y="2547815"/>
            <a:ext cx="531446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447B881E-34C7-4E14-936B-A77CE43A2789}"/>
              </a:ext>
            </a:extLst>
          </p:cNvPr>
          <p:cNvSpPr txBox="1"/>
          <p:nvPr/>
        </p:nvSpPr>
        <p:spPr>
          <a:xfrm>
            <a:off x="4052822" y="3789978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單行執行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13FCAD1F-E878-465C-9453-2BE91910B532}"/>
              </a:ext>
            </a:extLst>
          </p:cNvPr>
          <p:cNvSpPr txBox="1"/>
          <p:nvPr/>
        </p:nvSpPr>
        <p:spPr>
          <a:xfrm>
            <a:off x="5545691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單行返回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9922583-8217-4141-8EE3-9D17962C2F25}"/>
              </a:ext>
            </a:extLst>
          </p:cNvPr>
          <p:cNvSpPr txBox="1"/>
          <p:nvPr/>
        </p:nvSpPr>
        <p:spPr>
          <a:xfrm>
            <a:off x="7024976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返回初始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3956FD41-6732-4037-B915-292CA463255C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731964" y="3126154"/>
            <a:ext cx="383206" cy="663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61385E9F-FC69-4E02-B12C-F689681A9E8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666693" y="3126154"/>
            <a:ext cx="558140" cy="663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1F5CF5DE-E932-4998-AD37-DBCF28B34E5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7171505" y="3126153"/>
            <a:ext cx="532613" cy="663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1B7D52EE-AC71-4B05-81F3-A1A427DB0976}"/>
              </a:ext>
            </a:extLst>
          </p:cNvPr>
          <p:cNvSpPr/>
          <p:nvPr/>
        </p:nvSpPr>
        <p:spPr>
          <a:xfrm>
            <a:off x="4323473" y="2547815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25C0FD4B-8D94-4AE5-A7D7-0B2463F2634E}"/>
              </a:ext>
            </a:extLst>
          </p:cNvPr>
          <p:cNvSpPr txBox="1"/>
          <p:nvPr/>
        </p:nvSpPr>
        <p:spPr>
          <a:xfrm>
            <a:off x="2741855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全部執行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xmlns="" id="{CDAA1FD8-C44B-4A95-B84B-EFE3F1F2A24E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3420997" y="3113792"/>
            <a:ext cx="1156476" cy="677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310EAA87-41B9-463A-B64A-79F8706A7FED}"/>
              </a:ext>
            </a:extLst>
          </p:cNvPr>
          <p:cNvSpPr txBox="1"/>
          <p:nvPr/>
        </p:nvSpPr>
        <p:spPr>
          <a:xfrm>
            <a:off x="1767051" y="1484618"/>
            <a:ext cx="697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按      來編譯組語，點選     執行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3B8CC81-D1A8-4803-9939-602028BDA983}"/>
              </a:ext>
            </a:extLst>
          </p:cNvPr>
          <p:cNvSpPr/>
          <p:nvPr/>
        </p:nvSpPr>
        <p:spPr>
          <a:xfrm>
            <a:off x="3846139" y="2560031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A193DDEA-58FA-456A-8D5D-708F9089272E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2137521" y="3126008"/>
            <a:ext cx="1962618" cy="665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DC1CBF4F-4E49-4E9D-AE57-30C5E79E36B9}"/>
              </a:ext>
            </a:extLst>
          </p:cNvPr>
          <p:cNvSpPr txBox="1"/>
          <p:nvPr/>
        </p:nvSpPr>
        <p:spPr>
          <a:xfrm>
            <a:off x="1458379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</a:t>
            </a:r>
          </a:p>
        </p:txBody>
      </p:sp>
    </p:spTree>
    <p:extLst>
      <p:ext uri="{BB962C8B-B14F-4D97-AF65-F5344CB8AC3E}">
        <p14:creationId xmlns:p14="http://schemas.microsoft.com/office/powerpoint/2010/main" val="172227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觀看執行結果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6D5FC64B-7321-4806-BF70-1F17D21B230C}"/>
              </a:ext>
            </a:extLst>
          </p:cNvPr>
          <p:cNvSpPr txBox="1"/>
          <p:nvPr/>
        </p:nvSpPr>
        <p:spPr>
          <a:xfrm>
            <a:off x="1101486" y="1390377"/>
            <a:ext cx="863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範例</a:t>
            </a:r>
            <a:r>
              <a:rPr lang="zh-CN" altLang="en-US" sz="2800" dirty="0" smtClean="0"/>
              <a:t>程式中，</a:t>
            </a:r>
            <a:r>
              <a:rPr lang="zh-TW" altLang="en-US" sz="2800" dirty="0" smtClean="0"/>
              <a:t>結果</a:t>
            </a:r>
            <a:r>
              <a:rPr lang="zh-TW" altLang="en-US" sz="2800" dirty="0"/>
              <a:t>存在</a:t>
            </a:r>
            <a:r>
              <a:rPr lang="en-US" altLang="zh-TW" sz="2800" dirty="0"/>
              <a:t>t1</a:t>
            </a:r>
            <a:r>
              <a:rPr lang="zh-TW" altLang="en-US" sz="2800" dirty="0"/>
              <a:t>，將結果存入</a:t>
            </a:r>
            <a:r>
              <a:rPr lang="en-US" altLang="zh-TW" sz="2800" dirty="0"/>
              <a:t>memory</a:t>
            </a:r>
            <a:r>
              <a:rPr lang="zh-TW" altLang="en-US" sz="2800" dirty="0"/>
              <a:t>，</a:t>
            </a:r>
            <a:r>
              <a:rPr lang="en-US" altLang="zh-TW" sz="2800" dirty="0"/>
              <a:t>address=0x10010004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77C7470-0FE3-4707-B5EA-BABAD1D14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87" r="83819" b="26326"/>
          <a:stretch/>
        </p:blipFill>
        <p:spPr>
          <a:xfrm>
            <a:off x="734647" y="2634915"/>
            <a:ext cx="5619261" cy="3406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8B1A69D3-854F-4E14-B3BC-DE3FDABE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9" t="8616" r="50000" b="40308"/>
          <a:stretch/>
        </p:blipFill>
        <p:spPr>
          <a:xfrm>
            <a:off x="7741138" y="2126152"/>
            <a:ext cx="3641970" cy="442366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E84AEF1-A082-4D9A-ADCC-61348F9F659B}"/>
              </a:ext>
            </a:extLst>
          </p:cNvPr>
          <p:cNvSpPr/>
          <p:nvPr/>
        </p:nvSpPr>
        <p:spPr>
          <a:xfrm>
            <a:off x="7729415" y="3516922"/>
            <a:ext cx="3641970" cy="1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EB934AFD-2841-43B4-B1DE-B11240B92D2B}"/>
              </a:ext>
            </a:extLst>
          </p:cNvPr>
          <p:cNvSpPr/>
          <p:nvPr/>
        </p:nvSpPr>
        <p:spPr>
          <a:xfrm>
            <a:off x="3544277" y="3094893"/>
            <a:ext cx="1387231" cy="14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22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smtClean="0"/>
              <a:t>MIPS</a:t>
            </a:r>
            <a:r>
              <a:rPr lang="zh-TW" altLang="en-US" sz="6600" dirty="0" smtClean="0"/>
              <a:t>使用</a:t>
            </a:r>
            <a:r>
              <a:rPr lang="zh-CN" altLang="en-US" sz="6600" dirty="0" smtClean="0"/>
              <a:t>注意事項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7726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暫存器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02" y="1525735"/>
            <a:ext cx="10574738" cy="45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7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Console log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53" y="2598663"/>
            <a:ext cx="72485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7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ystemcall</a:t>
            </a:r>
            <a:endParaRPr lang="zh-TW" altLang="en-US" dirty="0"/>
          </a:p>
        </p:txBody>
      </p:sp>
      <p:pic>
        <p:nvPicPr>
          <p:cNvPr id="1026" name="Picture 2" descr="http://link.photo.pchome.com.tw/s08/morris821028/2/136399843235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47" y="1352161"/>
            <a:ext cx="7752169" cy="5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R-type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16" y="1986804"/>
            <a:ext cx="8394846" cy="4454281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/>
          <a:stretch/>
        </p:blipFill>
        <p:spPr bwMode="auto">
          <a:xfrm>
            <a:off x="3517993" y="778016"/>
            <a:ext cx="7504424" cy="1000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1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-type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2434478"/>
            <a:ext cx="10318565" cy="3742485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10998" b="6369"/>
          <a:stretch/>
        </p:blipFill>
        <p:spPr bwMode="auto">
          <a:xfrm>
            <a:off x="4132594" y="866138"/>
            <a:ext cx="6762233" cy="1084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16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</a:t>
            </a:r>
            <a:r>
              <a:rPr lang="en-US" altLang="zh-TW" dirty="0" smtClean="0"/>
              <a:t>-type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7" y="2884968"/>
            <a:ext cx="10752225" cy="1498193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/>
          <a:stretch/>
        </p:blipFill>
        <p:spPr bwMode="auto">
          <a:xfrm>
            <a:off x="4567909" y="709956"/>
            <a:ext cx="7276761" cy="1309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72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42526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作業繳交格式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4122" y="1814623"/>
            <a:ext cx="1864242" cy="765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學號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5945" y="2817627"/>
            <a:ext cx="1864242" cy="765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src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打孔紙帶 7"/>
          <p:cNvSpPr/>
          <p:nvPr/>
        </p:nvSpPr>
        <p:spPr>
          <a:xfrm>
            <a:off x="3918098" y="4075883"/>
            <a:ext cx="1959936" cy="893135"/>
          </a:xfrm>
          <a:prstGeom prst="flowChartPunchedTap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學</a:t>
            </a:r>
            <a:r>
              <a:rPr lang="zh-CN" altLang="en-US" dirty="0" smtClean="0">
                <a:solidFill>
                  <a:schemeClr val="tx1"/>
                </a:solidFill>
              </a:rPr>
              <a:t>號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r>
              <a:rPr lang="en-US" altLang="zh-CN" dirty="0" err="1" smtClean="0">
                <a:solidFill>
                  <a:schemeClr val="tx1"/>
                </a:solidFill>
              </a:rPr>
              <a:t>docx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打孔紙帶 8"/>
          <p:cNvSpPr/>
          <p:nvPr/>
        </p:nvSpPr>
        <p:spPr>
          <a:xfrm>
            <a:off x="6852752" y="2753831"/>
            <a:ext cx="1959936" cy="893135"/>
          </a:xfrm>
          <a:prstGeom prst="flowChartPunchedTap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Source </a:t>
            </a:r>
            <a:r>
              <a:rPr lang="en-US" altLang="zh-TW" dirty="0" err="1" smtClean="0">
                <a:solidFill>
                  <a:schemeClr val="tx1"/>
                </a:solidFill>
              </a:rPr>
              <a:t>code.s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肘形接點 13"/>
          <p:cNvCxnSpPr>
            <a:stCxn id="4" idx="2"/>
            <a:endCxn id="6" idx="1"/>
          </p:cNvCxnSpPr>
          <p:nvPr/>
        </p:nvCxnSpPr>
        <p:spPr>
          <a:xfrm rot="16200000" flipH="1">
            <a:off x="2985978" y="2220432"/>
            <a:ext cx="620232" cy="1339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4" idx="2"/>
            <a:endCxn id="8" idx="1"/>
          </p:cNvCxnSpPr>
          <p:nvPr/>
        </p:nvCxnSpPr>
        <p:spPr>
          <a:xfrm rot="16200000" flipH="1">
            <a:off x="2301028" y="2905381"/>
            <a:ext cx="1942284" cy="1291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43518" y="5479381"/>
            <a:ext cx="6925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請將檔案壓縮成</a:t>
            </a:r>
            <a:r>
              <a:rPr lang="en-US" altLang="zh-CN" sz="3200" b="1" dirty="0">
                <a:solidFill>
                  <a:srgbClr val="FF0000"/>
                </a:solidFill>
              </a:rPr>
              <a:t>.zip</a:t>
            </a:r>
            <a:r>
              <a:rPr lang="zh-CN" altLang="en-US" sz="3200" b="1" dirty="0">
                <a:solidFill>
                  <a:srgbClr val="FF0000"/>
                </a:solidFill>
              </a:rPr>
              <a:t>檔繳交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6" idx="3"/>
            <a:endCxn id="9" idx="1"/>
          </p:cNvCxnSpPr>
          <p:nvPr/>
        </p:nvCxnSpPr>
        <p:spPr>
          <a:xfrm>
            <a:off x="5830187" y="3200399"/>
            <a:ext cx="1022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Java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97959" y="1502088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2400" dirty="0" smtClean="0"/>
              <a:t>安裝</a:t>
            </a:r>
            <a:r>
              <a:rPr lang="en-US" altLang="zh-CN" sz="2400" dirty="0" smtClean="0"/>
              <a:t>JAVA </a:t>
            </a:r>
            <a:r>
              <a:rPr lang="en-US" altLang="zh-CN" sz="2400" dirty="0" smtClean="0"/>
              <a:t>11</a:t>
            </a:r>
            <a:r>
              <a:rPr lang="zh-CN" altLang="en-US" sz="2400" dirty="0" smtClean="0"/>
              <a:t>的</a:t>
            </a:r>
            <a:r>
              <a:rPr lang="zh-CN" altLang="en-US" sz="2400" dirty="0" smtClean="0"/>
              <a:t>版本，不然會有顯示字體太小無法調整的問題</a:t>
            </a:r>
            <a:endParaRPr lang="en-US" altLang="zh-CN" sz="24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2400" dirty="0" smtClean="0"/>
              <a:t>安裝路徑為以下網</a:t>
            </a:r>
            <a:r>
              <a:rPr lang="zh-CN" altLang="en-US" sz="2400" dirty="0" smtClean="0"/>
              <a:t>網址</a:t>
            </a:r>
            <a:r>
              <a:rPr lang="en-US" altLang="zh-TW" sz="1400" dirty="0"/>
              <a:t>https://www.oracle.com/technetwork/java/javase/downloads/jdk11-downloads-5066655.html</a:t>
            </a:r>
            <a:endParaRPr lang="zh-TW" altLang="en-US" sz="1400" dirty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點擊下載檔案以安裝</a:t>
            </a:r>
            <a:endParaRPr lang="en-US" altLang="zh-CN" sz="24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90" y="3117568"/>
            <a:ext cx="6464910" cy="3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425264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About </a:t>
            </a:r>
            <a:r>
              <a:rPr lang="en-US" altLang="zh-TW" dirty="0"/>
              <a:t>Programming Assignment 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26288" y="1840835"/>
            <a:ext cx="96118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作業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評分規則</a:t>
            </a:r>
            <a:endParaRPr lang="zh-TW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有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依照</a:t>
            </a: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作業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要求</a:t>
            </a: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繳交</a:t>
            </a:r>
            <a:r>
              <a:rPr lang="zh-CN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n-US" altLang="zh-TW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分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zh-TW" altLang="en-US" sz="3200" dirty="0" smtClean="0"/>
              <a:t>程式碼</a:t>
            </a:r>
            <a:r>
              <a:rPr lang="en-US" altLang="zh-TW" sz="3200" dirty="0"/>
              <a:t>compile</a:t>
            </a:r>
            <a:r>
              <a:rPr lang="zh-TW" altLang="en-US" sz="3200" dirty="0"/>
              <a:t>無誤且邏輯</a:t>
            </a:r>
            <a:r>
              <a:rPr lang="zh-TW" altLang="en-US" sz="3200" dirty="0" smtClean="0"/>
              <a:t>正確</a:t>
            </a: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en-US" altLang="zh-TW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分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未按規定繳交作業：一項扣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分</a:t>
            </a:r>
            <a:endParaRPr lang="en-US" altLang="zh-TW" sz="3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遲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交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分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fontAlgn="base"/>
            <a:endParaRPr lang="en-US" altLang="zh-TW" sz="3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程式作業請獨立完成，請勿抄襲同學之</a:t>
            </a:r>
            <a:r>
              <a:rPr lang="zh-TW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程式碼</a:t>
            </a:r>
            <a:endParaRPr lang="en-US" altLang="zh-TW" sz="3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zh-TW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2371" y="211570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CN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zh-TW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繳交</a:t>
            </a:r>
            <a:r>
              <a:rPr lang="zh-TW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作業内容：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實驗結果圖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程式運作流程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心得</a:t>
            </a:r>
            <a:endParaRPr lang="zh-TW" altLang="en-US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xmlns="" id="{B853233E-CA90-4764-9CFE-7F0EC7FFB2B0}"/>
              </a:ext>
            </a:extLst>
          </p:cNvPr>
          <p:cNvSpPr txBox="1">
            <a:spLocks/>
          </p:cNvSpPr>
          <p:nvPr/>
        </p:nvSpPr>
        <p:spPr>
          <a:xfrm>
            <a:off x="476693" y="4252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About </a:t>
            </a:r>
            <a:r>
              <a:rPr lang="en-US" altLang="zh-TW" dirty="0"/>
              <a:t>Programming Assignment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5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B853233E-CA90-4764-9CFE-7F0EC7FFB2B0}"/>
              </a:ext>
            </a:extLst>
          </p:cNvPr>
          <p:cNvSpPr txBox="1">
            <a:spLocks/>
          </p:cNvSpPr>
          <p:nvPr/>
        </p:nvSpPr>
        <p:spPr>
          <a:xfrm>
            <a:off x="476693" y="4252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助教聯絡方式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848541" y="1896317"/>
            <a:ext cx="830723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程式作業</a:t>
            </a:r>
            <a:endParaRPr lang="en-US" altLang="zh-CN" sz="3600" dirty="0" smtClean="0"/>
          </a:p>
          <a:p>
            <a:r>
              <a:rPr lang="zh-CN" altLang="en-US" sz="3600" dirty="0" smtClean="0"/>
              <a:t>林俊安 </a:t>
            </a:r>
            <a:r>
              <a:rPr lang="en-US" altLang="zh-CN" sz="3600" dirty="0"/>
              <a:t>107753020@nccu.edu.tw</a:t>
            </a:r>
          </a:p>
          <a:p>
            <a:r>
              <a:rPr lang="zh-CN" altLang="en-US" sz="3600" dirty="0"/>
              <a:t>王稜惠 </a:t>
            </a:r>
            <a:r>
              <a:rPr lang="en-US" altLang="zh-CN" sz="3600" dirty="0" smtClean="0"/>
              <a:t>106753012@nccu.edu.tw</a:t>
            </a:r>
          </a:p>
          <a:p>
            <a:endParaRPr lang="en-US" altLang="zh-CN" sz="3600" dirty="0"/>
          </a:p>
          <a:p>
            <a:r>
              <a:rPr lang="zh-CN" altLang="en-US" sz="3600" dirty="0"/>
              <a:t>紙本</a:t>
            </a:r>
            <a:r>
              <a:rPr lang="zh-CN" altLang="en-US" sz="3600" dirty="0" smtClean="0"/>
              <a:t>作業</a:t>
            </a:r>
            <a:endParaRPr lang="en-US" altLang="zh-CN" sz="3600" dirty="0" smtClean="0"/>
          </a:p>
          <a:p>
            <a:r>
              <a:rPr lang="zh-TW" altLang="en-US" sz="3600" dirty="0"/>
              <a:t>莊凱鈞 </a:t>
            </a:r>
            <a:r>
              <a:rPr lang="en-US" altLang="zh-TW" sz="3600" dirty="0" smtClean="0"/>
              <a:t>104703027@nccu.edu.tw</a:t>
            </a:r>
            <a:endParaRPr lang="en-US" altLang="zh-CN" sz="3600" dirty="0" smtClean="0"/>
          </a:p>
          <a:p>
            <a:endParaRPr lang="en-US" altLang="zh-CN" sz="36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**請多加利用</a:t>
            </a:r>
            <a:r>
              <a:rPr lang="en-US" altLang="zh-CN" sz="2400" dirty="0" smtClean="0">
                <a:solidFill>
                  <a:srgbClr val="FF0000"/>
                </a:solidFill>
              </a:rPr>
              <a:t>TA time</a:t>
            </a:r>
            <a:r>
              <a:rPr lang="zh-CN" altLang="en-US" sz="2400" dirty="0" smtClean="0">
                <a:solidFill>
                  <a:srgbClr val="FF0000"/>
                </a:solidFill>
              </a:rPr>
              <a:t>或者事先寄信約時間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9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B853233E-CA90-4764-9CFE-7F0EC7FFB2B0}"/>
              </a:ext>
            </a:extLst>
          </p:cNvPr>
          <p:cNvSpPr txBox="1">
            <a:spLocks/>
          </p:cNvSpPr>
          <p:nvPr/>
        </p:nvSpPr>
        <p:spPr>
          <a:xfrm>
            <a:off x="476693" y="4252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About </a:t>
            </a:r>
            <a:r>
              <a:rPr lang="en-US" altLang="zh-TW" dirty="0"/>
              <a:t>Programming Assignment </a:t>
            </a:r>
            <a:r>
              <a:rPr lang="en-US" altLang="zh-CN" dirty="0"/>
              <a:t>1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811547" y="2579297"/>
            <a:ext cx="8307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請勿叫助教幫你</a:t>
            </a:r>
            <a:r>
              <a:rPr lang="en-US" altLang="zh-CN" sz="3600" dirty="0" smtClean="0">
                <a:solidFill>
                  <a:srgbClr val="FF0000"/>
                </a:solidFill>
              </a:rPr>
              <a:t>Debug!!!!!!!!!!!!!!!!!</a:t>
            </a:r>
          </a:p>
          <a:p>
            <a:r>
              <a:rPr lang="zh-CN" altLang="en-US" sz="3600" dirty="0">
                <a:solidFill>
                  <a:srgbClr val="FF0000"/>
                </a:solidFill>
              </a:rPr>
              <a:t>請勿叫助教幫你</a:t>
            </a:r>
            <a:r>
              <a:rPr lang="en-US" altLang="zh-CN" sz="3600" dirty="0">
                <a:solidFill>
                  <a:srgbClr val="FF0000"/>
                </a:solidFill>
              </a:rPr>
              <a:t>Debug</a:t>
            </a:r>
            <a:r>
              <a:rPr lang="en-US" altLang="zh-CN" sz="3600" dirty="0" smtClean="0">
                <a:solidFill>
                  <a:srgbClr val="FF0000"/>
                </a:solidFill>
              </a:rPr>
              <a:t>!!!!!!!!!!!!!!!!!</a:t>
            </a:r>
            <a:endParaRPr lang="en-US" altLang="zh-TW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請勿叫助教幫你</a:t>
            </a:r>
            <a:r>
              <a:rPr lang="en-US" altLang="zh-CN" sz="3600" dirty="0">
                <a:solidFill>
                  <a:srgbClr val="FF0000"/>
                </a:solidFill>
              </a:rPr>
              <a:t>Debug!!!!!!!!!!!!!!!!!</a:t>
            </a:r>
            <a:endParaRPr lang="zh-TW" altLang="en-US" sz="3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Mars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4C5B5A-9FE1-4359-AF9A-F69848A5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39" y="1374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zh-TW" altLang="zh-TW" sz="2400" dirty="0"/>
              <a:t>進入以下網址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u="sng" dirty="0">
                <a:hlinkClick r:id="rId2"/>
              </a:rPr>
              <a:t>http://courses.missouristate.edu/kenvollmar/mars/download.htm</a:t>
            </a:r>
            <a:endParaRPr lang="en-US" altLang="zh-TW" sz="2400" u="sng" dirty="0"/>
          </a:p>
          <a:p>
            <a:pPr marL="0" indent="0">
              <a:buNone/>
            </a:pPr>
            <a:r>
              <a:rPr lang="en-US" altLang="zh-TW" sz="2400" dirty="0"/>
              <a:t>2. </a:t>
            </a:r>
            <a:r>
              <a:rPr lang="zh-TW" altLang="zh-TW" sz="2400" dirty="0"/>
              <a:t>點選</a:t>
            </a:r>
            <a:r>
              <a:rPr lang="zh-TW" altLang="en-US" sz="2400" dirty="0"/>
              <a:t>左上方</a:t>
            </a:r>
            <a:r>
              <a:rPr lang="zh-TW" altLang="zh-TW" sz="2400" dirty="0"/>
              <a:t> </a:t>
            </a:r>
            <a:r>
              <a:rPr lang="zh-CN" altLang="en-US" sz="2400" dirty="0" smtClean="0"/>
              <a:t>“</a:t>
            </a:r>
            <a:r>
              <a:rPr lang="en-US" altLang="zh-TW" sz="2400" dirty="0" smtClean="0"/>
              <a:t>Download Mars</a:t>
            </a:r>
            <a:r>
              <a:rPr lang="zh-CN" altLang="en-US" sz="2400" dirty="0" smtClean="0"/>
              <a:t>”</a:t>
            </a:r>
            <a:r>
              <a:rPr lang="zh-TW" altLang="zh-TW" sz="2400" dirty="0" smtClean="0"/>
              <a:t>按鈕</a:t>
            </a:r>
            <a:endParaRPr lang="en-US" altLang="zh-TW" sz="2400" u="sng" dirty="0">
              <a:hlinkClick r:id="rId3"/>
            </a:endParaRPr>
          </a:p>
          <a:p>
            <a:endParaRPr lang="en-US" altLang="zh-TW" sz="2400" u="sng" dirty="0">
              <a:hlinkClick r:id="rId3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04007E-7ACC-46D8-A5BB-7E2897AEF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19" y="2728513"/>
            <a:ext cx="6517639" cy="19691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E04F473-94C4-4456-8F76-D2E2C076EF9F}"/>
              </a:ext>
            </a:extLst>
          </p:cNvPr>
          <p:cNvSpPr/>
          <p:nvPr/>
        </p:nvSpPr>
        <p:spPr>
          <a:xfrm>
            <a:off x="2240861" y="3064574"/>
            <a:ext cx="1641229" cy="422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xmlns="" id="{97200246-8C15-4588-A7A1-E900592E4F6A}"/>
              </a:ext>
            </a:extLst>
          </p:cNvPr>
          <p:cNvSpPr txBox="1">
            <a:spLocks/>
          </p:cNvSpPr>
          <p:nvPr/>
        </p:nvSpPr>
        <p:spPr bwMode="auto">
          <a:xfrm>
            <a:off x="2477342" y="5290910"/>
            <a:ext cx="5972975" cy="65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/>
              <a:t>會下載一個</a:t>
            </a:r>
            <a:r>
              <a:rPr lang="en-US" altLang="zh-TW" sz="2400"/>
              <a:t>”Mars4_5.jar”</a:t>
            </a:r>
            <a:r>
              <a:rPr lang="zh-TW" altLang="en-US" sz="2400"/>
              <a:t>檔案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3594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0ADA345-286A-4692-BC4A-0EBCB356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37" y="726359"/>
            <a:ext cx="10394461" cy="78581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3.</a:t>
            </a:r>
            <a:r>
              <a:rPr lang="zh-TW" altLang="en-US" sz="2400" dirty="0"/>
              <a:t> </a:t>
            </a:r>
            <a:r>
              <a:rPr lang="zh-TW" altLang="en-US" sz="2400" b="1" dirty="0">
                <a:solidFill>
                  <a:srgbClr val="FF0000"/>
                </a:solidFill>
              </a:rPr>
              <a:t>不要解壓縮</a:t>
            </a:r>
            <a:r>
              <a:rPr lang="zh-TW" altLang="en-US" sz="2400" dirty="0"/>
              <a:t>，按右鍵選</a:t>
            </a:r>
            <a:r>
              <a:rPr lang="en-US" altLang="zh-TW" sz="2400" dirty="0"/>
              <a:t>”</a:t>
            </a:r>
            <a:r>
              <a:rPr lang="zh-TW" altLang="en-US" sz="2400" dirty="0"/>
              <a:t>開啟檔案</a:t>
            </a:r>
            <a:r>
              <a:rPr lang="en-US" altLang="zh-TW" sz="2400" dirty="0"/>
              <a:t>”</a:t>
            </a:r>
            <a:r>
              <a:rPr lang="zh-TW" altLang="en-US" sz="2400" dirty="0"/>
              <a:t>，用</a:t>
            </a:r>
            <a:r>
              <a:rPr lang="en-US" altLang="zh-TW" sz="2400" dirty="0"/>
              <a:t>Java</a:t>
            </a:r>
            <a:r>
              <a:rPr lang="zh-TW" altLang="en-US" sz="2400" dirty="0"/>
              <a:t>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CBB2180-42D0-452B-B434-D6446630A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3" t="50000" r="25064" b="6872"/>
          <a:stretch/>
        </p:blipFill>
        <p:spPr>
          <a:xfrm>
            <a:off x="2555632" y="1712908"/>
            <a:ext cx="4509476" cy="38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29C561D-68B2-4092-9AC8-BFA02C85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A3902D92-B260-478A-ADB9-64FA6066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BE3F48B-C694-47D6-AAE0-C8F17C4D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45" y="1007991"/>
            <a:ext cx="8692055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</a:t>
            </a:r>
            <a:r>
              <a:rPr lang="zh-TW" altLang="en-US" sz="6600" dirty="0"/>
              <a:t>使用教學</a:t>
            </a:r>
          </a:p>
        </p:txBody>
      </p:sp>
    </p:spTree>
    <p:extLst>
      <p:ext uri="{BB962C8B-B14F-4D97-AF65-F5344CB8AC3E}">
        <p14:creationId xmlns:p14="http://schemas.microsoft.com/office/powerpoint/2010/main" val="287906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dirty="0"/>
              <a:t>點下</a:t>
            </a:r>
            <a:r>
              <a:rPr lang="en-US" altLang="zh-TW" sz="3600" dirty="0"/>
              <a:t>File -&gt; Open</a:t>
            </a:r>
            <a:r>
              <a:rPr lang="zh-TW" altLang="en-US" sz="3600" dirty="0"/>
              <a:t>，來打開</a:t>
            </a:r>
            <a:r>
              <a:rPr lang="en-US" altLang="zh-TW" sz="3600" dirty="0"/>
              <a:t>.s</a:t>
            </a:r>
            <a:r>
              <a:rPr lang="zh-TW" altLang="en-US" sz="3600" dirty="0"/>
              <a:t>檔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43105104-858B-489C-9854-DD49B5F87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590" b="71861"/>
          <a:stretch/>
        </p:blipFill>
        <p:spPr>
          <a:xfrm>
            <a:off x="1164492" y="1364090"/>
            <a:ext cx="3126154" cy="4288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4A80BCB-445F-4D52-B3C9-51C1172A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68" y="1746178"/>
            <a:ext cx="4905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AD5C818-49BB-48AA-B84D-144870DB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95623"/>
            <a:ext cx="10515600" cy="1325563"/>
          </a:xfrm>
        </p:spPr>
        <p:txBody>
          <a:bodyPr/>
          <a:lstStyle/>
          <a:p>
            <a:r>
              <a:rPr lang="zh-TW" altLang="en-US" dirty="0"/>
              <a:t>載入後程式畫面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6CB9F93-DB82-4CDB-930B-7E9490E4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37" y="1360835"/>
            <a:ext cx="8879893" cy="53649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0B5D261-4A8B-4145-89BC-412AB8C87478}"/>
              </a:ext>
            </a:extLst>
          </p:cNvPr>
          <p:cNvSpPr/>
          <p:nvPr/>
        </p:nvSpPr>
        <p:spPr>
          <a:xfrm>
            <a:off x="4935364" y="1602195"/>
            <a:ext cx="195383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782AB565-9071-48AD-9643-4B46C09B2F2F}"/>
              </a:ext>
            </a:extLst>
          </p:cNvPr>
          <p:cNvSpPr txBox="1"/>
          <p:nvPr/>
        </p:nvSpPr>
        <p:spPr>
          <a:xfrm>
            <a:off x="425886" y="2501732"/>
            <a:ext cx="18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按此鈕編譯程式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0A2A9BA5-D0C2-4196-B2D6-9D5C018C7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35986" y="1781948"/>
            <a:ext cx="3697070" cy="71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6AAF99-D7E9-4037-A9D8-2DAB6EFB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37" y="136960"/>
            <a:ext cx="10515600" cy="1325563"/>
          </a:xfrm>
        </p:spPr>
        <p:txBody>
          <a:bodyPr/>
          <a:lstStyle/>
          <a:p>
            <a:r>
              <a:rPr lang="zh-TW" altLang="en-US" dirty="0"/>
              <a:t>編譯成功畫面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AD238AA-1959-4910-AF7E-C3C29377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2" t="8988" r="182" b="7763"/>
          <a:stretch/>
        </p:blipFill>
        <p:spPr>
          <a:xfrm>
            <a:off x="853096" y="1136073"/>
            <a:ext cx="10485808" cy="52739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495A72D-5A3E-40C0-81B8-FE2BBC0F11DA}"/>
              </a:ext>
            </a:extLst>
          </p:cNvPr>
          <p:cNvSpPr/>
          <p:nvPr/>
        </p:nvSpPr>
        <p:spPr>
          <a:xfrm>
            <a:off x="932873" y="1330035"/>
            <a:ext cx="7555345" cy="198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0CE58FD-C7B0-4906-BE19-7CB6A8D7DE6F}"/>
              </a:ext>
            </a:extLst>
          </p:cNvPr>
          <p:cNvSpPr txBox="1"/>
          <p:nvPr/>
        </p:nvSpPr>
        <p:spPr>
          <a:xfrm>
            <a:off x="3413979" y="2724727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原始碼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087B502-767E-463C-A0E7-8635A32089AC}"/>
              </a:ext>
            </a:extLst>
          </p:cNvPr>
          <p:cNvSpPr/>
          <p:nvPr/>
        </p:nvSpPr>
        <p:spPr>
          <a:xfrm>
            <a:off x="853096" y="5421745"/>
            <a:ext cx="7714900" cy="988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654D40E-C3BB-4B59-AA06-D01ECF780979}"/>
              </a:ext>
            </a:extLst>
          </p:cNvPr>
          <p:cNvSpPr txBox="1"/>
          <p:nvPr/>
        </p:nvSpPr>
        <p:spPr>
          <a:xfrm>
            <a:off x="4710545" y="5855854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編譯成功</a:t>
            </a:r>
          </a:p>
        </p:txBody>
      </p:sp>
    </p:spTree>
    <p:extLst>
      <p:ext uri="{BB962C8B-B14F-4D97-AF65-F5344CB8AC3E}">
        <p14:creationId xmlns:p14="http://schemas.microsoft.com/office/powerpoint/2010/main" val="289876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Helvetica"/>
      </a:majorFont>
      <a:minorFont>
        <a:latin typeface="Times New Roman"/>
        <a:ea typeface="標楷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355</Words>
  <Application>Microsoft Office PowerPoint</Application>
  <PresentationFormat>寬螢幕</PresentationFormat>
  <Paragraphs>77</Paragraphs>
  <Slides>23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Helvetica</vt:lpstr>
      <vt:lpstr>Times New Roman</vt:lpstr>
      <vt:lpstr>Office 佈景主題</vt:lpstr>
      <vt:lpstr>Mars 安裝教學</vt:lpstr>
      <vt:lpstr>安裝Java</vt:lpstr>
      <vt:lpstr>安裝Mars</vt:lpstr>
      <vt:lpstr>3. 不要解壓縮，按右鍵選”開啟檔案”，用Java開</vt:lpstr>
      <vt:lpstr>PowerPoint 簡報</vt:lpstr>
      <vt:lpstr>Mars使用教學</vt:lpstr>
      <vt:lpstr>點下File -&gt; Open，來打開.s檔</vt:lpstr>
      <vt:lpstr>載入後程式畫面</vt:lpstr>
      <vt:lpstr>編譯成功畫面</vt:lpstr>
      <vt:lpstr>常用功能</vt:lpstr>
      <vt:lpstr>觀看執行結果</vt:lpstr>
      <vt:lpstr>MIPS使用注意事項</vt:lpstr>
      <vt:lpstr>暫存器</vt:lpstr>
      <vt:lpstr>Console log</vt:lpstr>
      <vt:lpstr>Systemcall</vt:lpstr>
      <vt:lpstr>R-type</vt:lpstr>
      <vt:lpstr>I-type</vt:lpstr>
      <vt:lpstr>J-type</vt:lpstr>
      <vt:lpstr>作業繳交格式</vt:lpstr>
      <vt:lpstr>About Programming Assignment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Modelsim 建立專案教學</dc:title>
  <dc:creator>kaosai</dc:creator>
  <cp:lastModifiedBy>percomlab</cp:lastModifiedBy>
  <cp:revision>68</cp:revision>
  <dcterms:created xsi:type="dcterms:W3CDTF">2017-01-17T06:49:09Z</dcterms:created>
  <dcterms:modified xsi:type="dcterms:W3CDTF">2018-10-19T05:45:45Z</dcterms:modified>
</cp:coreProperties>
</file>